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8"/>
  </p:notesMasterIdLst>
  <p:sldIdLst>
    <p:sldId id="260" r:id="rId2"/>
    <p:sldId id="261" r:id="rId3"/>
    <p:sldId id="262" r:id="rId4"/>
    <p:sldId id="263" r:id="rId5"/>
    <p:sldId id="264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24" autoAdjust="0"/>
    <p:restoredTop sz="94343" autoAdjust="0"/>
  </p:normalViewPr>
  <p:slideViewPr>
    <p:cSldViewPr snapToGrid="0">
      <p:cViewPr>
        <p:scale>
          <a:sx n="75" d="100"/>
          <a:sy n="75" d="100"/>
        </p:scale>
        <p:origin x="15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 </a:t>
            </a:r>
            <a:r>
              <a:rPr lang="en-US" dirty="0" smtClean="0"/>
              <a:t>Sept</a:t>
            </a:r>
            <a:r>
              <a:rPr lang="en-US" dirty="0" smtClean="0"/>
              <a:t> 24</a:t>
            </a:r>
            <a:r>
              <a:rPr lang="en-US" dirty="0" smtClean="0"/>
              <a:t>,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859409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 </a:t>
            </a:r>
          </a:p>
          <a:p>
            <a:r>
              <a:rPr lang="en-US" b="1" dirty="0" smtClean="0"/>
              <a:t>Add A = 16 N at 80</a:t>
            </a:r>
            <a:r>
              <a:rPr lang="en-US" b="1" dirty="0" smtClean="0">
                <a:sym typeface="Euclid Extra" panose="02050502000505020303" pitchFamily="18" charset="2"/>
              </a:rPr>
              <a:t> and  B = 24 N at </a:t>
            </a:r>
            <a:r>
              <a:rPr lang="en-US" b="1" dirty="0">
                <a:sym typeface="Euclid Extra" panose="02050502000505020303" pitchFamily="18" charset="2"/>
              </a:rPr>
              <a:t>2</a:t>
            </a:r>
            <a:r>
              <a:rPr lang="en-US" b="1" dirty="0" smtClean="0">
                <a:sym typeface="Euclid Extra" panose="02050502000505020303" pitchFamily="18" charset="2"/>
              </a:rPr>
              <a:t>45 analytically.</a:t>
            </a: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Get out 1.3 Practice problems for Homework Check</a:t>
            </a:r>
            <a:endParaRPr lang="en-US" b="1" dirty="0" smtClean="0"/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167892" y="4794431"/>
            <a:ext cx="58464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MIT</a:t>
            </a:r>
            <a:r>
              <a:rPr lang="en-US" dirty="0" smtClean="0"/>
              <a:t> is coming!!! Friday </a:t>
            </a:r>
            <a:r>
              <a:rPr lang="en-US" dirty="0"/>
              <a:t>from 10:30-11:15, </a:t>
            </a:r>
            <a:r>
              <a:rPr lang="en-US" dirty="0" smtClean="0"/>
              <a:t>A day. </a:t>
            </a:r>
            <a:endParaRPr lang="en-US" dirty="0"/>
          </a:p>
          <a:p>
            <a:r>
              <a:rPr lang="en-US" dirty="0" smtClean="0"/>
              <a:t>Sign up by Wednesday and get teacher approval.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IB 1.3 Vectors</a:t>
            </a:r>
          </a:p>
          <a:p>
            <a:pPr lvl="1"/>
            <a:r>
              <a:rPr lang="en-US" b="1" dirty="0" smtClean="0"/>
              <a:t>Adding vectors analytically</a:t>
            </a:r>
          </a:p>
          <a:p>
            <a:r>
              <a:rPr lang="en-US" b="1" dirty="0"/>
              <a:t>Agenda </a:t>
            </a:r>
            <a:endParaRPr lang="en-US" b="1" dirty="0" smtClean="0"/>
          </a:p>
          <a:p>
            <a:pPr lvl="1"/>
            <a:r>
              <a:rPr lang="en-US" b="1" dirty="0" smtClean="0"/>
              <a:t>Homework review</a:t>
            </a:r>
          </a:p>
          <a:p>
            <a:pPr lvl="1"/>
            <a:r>
              <a:rPr lang="en-US" b="1" dirty="0"/>
              <a:t>Vector Darts lab </a:t>
            </a:r>
            <a:r>
              <a:rPr lang="en-US" b="1" dirty="0" smtClean="0"/>
              <a:t>activity - a fun way to create a data set to practice vector component calculations.</a:t>
            </a:r>
            <a:endParaRPr lang="en-US" b="1" dirty="0"/>
          </a:p>
          <a:p>
            <a:r>
              <a:rPr lang="en-US" b="1" dirty="0" smtClean="0"/>
              <a:t>Assignment: </a:t>
            </a:r>
          </a:p>
          <a:p>
            <a:pPr lvl="1"/>
            <a:r>
              <a:rPr lang="en-US" b="1" dirty="0" smtClean="0"/>
              <a:t>Complete the Vector Darts Lab</a:t>
            </a:r>
          </a:p>
          <a:p>
            <a:endParaRPr lang="en-US" sz="1900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Darts Procedure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369127"/>
            <a:ext cx="10037978" cy="365067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In pairs, with one trio.             </a:t>
            </a:r>
            <a:r>
              <a:rPr lang="en-US" b="1" dirty="0" smtClean="0"/>
              <a:t>9 groups.            3 teams per dart board to take turns. </a:t>
            </a:r>
            <a:endParaRPr lang="en-US" b="1" dirty="0" smtClean="0"/>
          </a:p>
          <a:p>
            <a:r>
              <a:rPr lang="en-US" b="1" u="sng" dirty="0" smtClean="0"/>
              <a:t>Prepare </a:t>
            </a:r>
            <a:r>
              <a:rPr lang="en-US" b="1" u="sng" dirty="0" smtClean="0"/>
              <a:t>a paper </a:t>
            </a:r>
            <a:r>
              <a:rPr lang="en-US" b="1" dirty="0" smtClean="0"/>
              <a:t>with a pair of axes with origin in center and y in the long direction. Label the +x and +y </a:t>
            </a:r>
            <a:r>
              <a:rPr lang="en-US" b="1" dirty="0" smtClean="0"/>
              <a:t>directions. Tape </a:t>
            </a:r>
            <a:r>
              <a:rPr lang="en-US" b="1" dirty="0" smtClean="0"/>
              <a:t>to dartboard with +y directly up and the origin in the center of the bullseye. </a:t>
            </a:r>
            <a:r>
              <a:rPr lang="en-US" b="1" dirty="0" smtClean="0"/>
              <a:t>Lean against the wall using a whiteboard backdrop.</a:t>
            </a:r>
            <a:endParaRPr lang="en-US" b="1" dirty="0" smtClean="0"/>
          </a:p>
          <a:p>
            <a:r>
              <a:rPr lang="en-US" b="1" u="sng" dirty="0" smtClean="0"/>
              <a:t>Toss 10 darts </a:t>
            </a:r>
            <a:r>
              <a:rPr lang="en-US" b="1" dirty="0" smtClean="0"/>
              <a:t>against board from </a:t>
            </a:r>
            <a:r>
              <a:rPr lang="en-US" b="1" dirty="0" smtClean="0"/>
              <a:t>about 1.5 </a:t>
            </a:r>
            <a:r>
              <a:rPr lang="en-US" b="1" dirty="0" smtClean="0"/>
              <a:t>m away to create 10 holes in the paper. </a:t>
            </a:r>
            <a:r>
              <a:rPr lang="en-US" b="1" dirty="0" smtClean="0">
                <a:solidFill>
                  <a:srgbClr val="FF0000"/>
                </a:solidFill>
              </a:rPr>
              <a:t>Try to hit the bullseye</a:t>
            </a:r>
            <a:r>
              <a:rPr lang="en-US" b="1" dirty="0" smtClean="0">
                <a:solidFill>
                  <a:srgbClr val="FF0000"/>
                </a:solidFill>
              </a:rPr>
              <a:t>. </a:t>
            </a:r>
            <a:r>
              <a:rPr lang="en-US" b="1" dirty="0" smtClean="0">
                <a:solidFill>
                  <a:schemeClr val="tx1"/>
                </a:solidFill>
              </a:rPr>
              <a:t>Let all have a chance to toss the darts. (Practice tosses are allowed but pickup games are not! Others are waiting on you then there are </a:t>
            </a:r>
            <a:r>
              <a:rPr lang="en-US" b="1" dirty="0" err="1" smtClean="0">
                <a:solidFill>
                  <a:schemeClr val="tx1"/>
                </a:solidFill>
              </a:rPr>
              <a:t>calcs</a:t>
            </a:r>
            <a:r>
              <a:rPr lang="en-US" b="1" dirty="0" smtClean="0">
                <a:solidFill>
                  <a:schemeClr val="tx1"/>
                </a:solidFill>
              </a:rPr>
              <a:t> to do.)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The most </a:t>
            </a:r>
            <a:r>
              <a:rPr lang="en-US" b="1" dirty="0" smtClean="0">
                <a:solidFill>
                  <a:srgbClr val="FF0000"/>
                </a:solidFill>
              </a:rPr>
              <a:t>accurate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team will get 5 pts extra credit.  Any </a:t>
            </a:r>
            <a:r>
              <a:rPr lang="en-US" b="1" dirty="0" smtClean="0">
                <a:solidFill>
                  <a:srgbClr val="FF0000"/>
                </a:solidFill>
              </a:rPr>
              <a:t>accurate end result calculation </a:t>
            </a:r>
            <a:r>
              <a:rPr lang="en-US" b="1" dirty="0" smtClean="0">
                <a:solidFill>
                  <a:srgbClr val="FF0000"/>
                </a:solidFill>
              </a:rPr>
              <a:t>team (w/in 2 cm) will get 2 pts extra credit.</a:t>
            </a:r>
          </a:p>
          <a:p>
            <a:r>
              <a:rPr lang="en-US" b="1" u="sng" dirty="0" smtClean="0"/>
              <a:t>Draw lines </a:t>
            </a:r>
            <a:r>
              <a:rPr lang="en-US" b="1" dirty="0" smtClean="0"/>
              <a:t>between each of the holes and the origin of your axes. Number the holes 1-10.</a:t>
            </a:r>
          </a:p>
          <a:p>
            <a:r>
              <a:rPr lang="en-US" b="1" u="sng" dirty="0" smtClean="0"/>
              <a:t>Measure the (r, </a:t>
            </a:r>
            <a:r>
              <a:rPr lang="en-US" b="1" u="sng" dirty="0" smtClean="0">
                <a:sym typeface="Euclid Symbol" panose="05050102010706020507" pitchFamily="18" charset="2"/>
              </a:rPr>
              <a:t>) </a:t>
            </a:r>
            <a:r>
              <a:rPr lang="en-US" b="1" dirty="0" smtClean="0">
                <a:sym typeface="Euclid Symbol" panose="05050102010706020507" pitchFamily="18" charset="2"/>
              </a:rPr>
              <a:t>for each hole and record in the data table.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90883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Darts 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716245" cy="34163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1) Find the average r.  (lowest will get 5 pts extra credit</a:t>
            </a:r>
            <a:r>
              <a:rPr lang="en-US" sz="2000" b="1" dirty="0" smtClean="0"/>
              <a:t>)</a:t>
            </a:r>
          </a:p>
          <a:p>
            <a:r>
              <a:rPr lang="en-US" sz="2000" b="1" dirty="0" smtClean="0"/>
              <a:t>2) Find the standard deviation of r.</a:t>
            </a:r>
            <a:endParaRPr lang="en-US" sz="2000" b="1" dirty="0" smtClean="0"/>
          </a:p>
          <a:p>
            <a:r>
              <a:rPr lang="en-US" sz="2000" b="1" dirty="0"/>
              <a:t>3</a:t>
            </a:r>
            <a:r>
              <a:rPr lang="en-US" sz="2000" b="1" dirty="0" smtClean="0"/>
              <a:t>) </a:t>
            </a:r>
            <a:r>
              <a:rPr lang="en-US" sz="2000" b="1" dirty="0" smtClean="0"/>
              <a:t>For each data point, determine the x and y components of the dart position.</a:t>
            </a:r>
          </a:p>
          <a:p>
            <a:r>
              <a:rPr lang="en-US" sz="2000" b="1" dirty="0"/>
              <a:t>4</a:t>
            </a:r>
            <a:r>
              <a:rPr lang="en-US" sz="2000" b="1" dirty="0" smtClean="0"/>
              <a:t>) </a:t>
            </a:r>
            <a:r>
              <a:rPr lang="en-US" sz="2000" b="1" dirty="0" smtClean="0"/>
              <a:t>Find the </a:t>
            </a:r>
            <a:r>
              <a:rPr lang="en-US" sz="2000" b="1" dirty="0" err="1" smtClean="0"/>
              <a:t>ave</a:t>
            </a:r>
            <a:r>
              <a:rPr lang="en-US" sz="2000" b="1" dirty="0" smtClean="0"/>
              <a:t> x and </a:t>
            </a:r>
            <a:r>
              <a:rPr lang="en-US" sz="2000" b="1" dirty="0" err="1" smtClean="0"/>
              <a:t>ave</a:t>
            </a:r>
            <a:r>
              <a:rPr lang="en-US" sz="2000" b="1" dirty="0" smtClean="0"/>
              <a:t> y position for the average dart </a:t>
            </a:r>
            <a:r>
              <a:rPr lang="en-US" sz="2000" b="1" dirty="0" smtClean="0"/>
              <a:t>location.</a:t>
            </a:r>
          </a:p>
          <a:p>
            <a:r>
              <a:rPr lang="en-US" sz="2000" b="1" dirty="0" smtClean="0"/>
              <a:t>5) Find the </a:t>
            </a:r>
            <a:r>
              <a:rPr lang="en-US" sz="2000" b="1" dirty="0" err="1" smtClean="0"/>
              <a:t>st</a:t>
            </a:r>
            <a:r>
              <a:rPr lang="en-US" sz="2000" b="1" dirty="0" smtClean="0"/>
              <a:t> dev of the x and y data to assess their uncertainty.</a:t>
            </a:r>
            <a:endParaRPr lang="en-US" sz="2000" b="1" dirty="0" smtClean="0"/>
          </a:p>
          <a:p>
            <a:r>
              <a:rPr lang="en-US" sz="2000" b="1" dirty="0" smtClean="0"/>
              <a:t>6</a:t>
            </a:r>
            <a:r>
              <a:rPr lang="en-US" sz="2000" b="1" dirty="0" smtClean="0"/>
              <a:t>) </a:t>
            </a:r>
            <a:r>
              <a:rPr lang="en-US" sz="2000" b="1" dirty="0" smtClean="0"/>
              <a:t>Determine the corresponding </a:t>
            </a:r>
            <a:r>
              <a:rPr lang="en-US" sz="2000" b="1" dirty="0"/>
              <a:t>(r, </a:t>
            </a:r>
            <a:r>
              <a:rPr lang="en-US" sz="2000" b="1" dirty="0">
                <a:sym typeface="Euclid Symbol" panose="05050102010706020507" pitchFamily="18" charset="2"/>
              </a:rPr>
              <a:t>) </a:t>
            </a:r>
            <a:r>
              <a:rPr lang="en-US" sz="2000" b="1" dirty="0" smtClean="0">
                <a:sym typeface="Euclid Symbol" panose="05050102010706020507" pitchFamily="18" charset="2"/>
              </a:rPr>
              <a:t>for the average dart location.</a:t>
            </a:r>
          </a:p>
          <a:p>
            <a:pPr lvl="1"/>
            <a:r>
              <a:rPr lang="en-US" sz="1800" b="1" dirty="0" smtClean="0">
                <a:sym typeface="Euclid Symbol" panose="05050102010706020507" pitchFamily="18" charset="2"/>
              </a:rPr>
              <a:t>Any r</a:t>
            </a:r>
            <a:r>
              <a:rPr lang="en-US" sz="1800" b="1" baseline="-25000" dirty="0" smtClean="0">
                <a:sym typeface="Euclid Symbol" panose="05050102010706020507" pitchFamily="18" charset="2"/>
              </a:rPr>
              <a:t>ave</a:t>
            </a:r>
            <a:r>
              <a:rPr lang="en-US" sz="1800" b="1" dirty="0" smtClean="0">
                <a:sym typeface="Euclid Symbol" panose="05050102010706020507" pitchFamily="18" charset="2"/>
              </a:rPr>
              <a:t> &lt; 2 cm will get 2 pts extra credit</a:t>
            </a:r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5620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overview.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1-4 are about evaluating your x and y results.</a:t>
            </a:r>
          </a:p>
          <a:p>
            <a:r>
              <a:rPr lang="en-US" b="1" dirty="0" smtClean="0"/>
              <a:t>5 is an error propagation problem to find </a:t>
            </a:r>
            <a:r>
              <a:rPr lang="en-US" b="1" dirty="0" smtClean="0">
                <a:sym typeface="Euclid Symbol" panose="05050102010706020507" pitchFamily="18" charset="2"/>
              </a:rPr>
              <a:t>r</a:t>
            </a:r>
            <a:r>
              <a:rPr lang="en-US" b="1" dirty="0" smtClean="0"/>
              <a:t>. Additional help is available on separate sheet.</a:t>
            </a:r>
          </a:p>
          <a:p>
            <a:r>
              <a:rPr lang="en-US" b="1" dirty="0" smtClean="0"/>
              <a:t>6 – </a:t>
            </a:r>
            <a:r>
              <a:rPr lang="en-US" b="1" dirty="0" smtClean="0"/>
              <a:t>9 </a:t>
            </a:r>
            <a:r>
              <a:rPr lang="en-US" b="1" dirty="0" smtClean="0"/>
              <a:t>are about evaluating your r result. </a:t>
            </a:r>
          </a:p>
          <a:p>
            <a:r>
              <a:rPr lang="en-US" b="1" dirty="0" smtClean="0"/>
              <a:t>10</a:t>
            </a:r>
            <a:r>
              <a:rPr lang="en-US" b="1" dirty="0" smtClean="0"/>
              <a:t> </a:t>
            </a:r>
            <a:r>
              <a:rPr lang="en-US" b="1" dirty="0" smtClean="0"/>
              <a:t>is about sources of error.</a:t>
            </a:r>
          </a:p>
          <a:p>
            <a:endParaRPr lang="en-US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6013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 smtClean="0">
                <a:sym typeface="Euclid Extra" panose="02050502000505020303" pitchFamily="18" charset="2"/>
              </a:rPr>
              <a:t>None.</a:t>
            </a:r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r>
              <a:rPr lang="en-US" b="1" dirty="0" smtClean="0"/>
              <a:t>What’s Due?  (Pending assignments to complete.)</a:t>
            </a:r>
          </a:p>
          <a:p>
            <a:pPr lvl="1"/>
            <a:r>
              <a:rPr lang="en-US" b="1" dirty="0" smtClean="0"/>
              <a:t>Vector dart lab </a:t>
            </a:r>
            <a:r>
              <a:rPr lang="en-US" b="1" dirty="0" smtClean="0"/>
              <a:t>due in one week, on Tuesday 10/1</a:t>
            </a:r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Read </a:t>
            </a:r>
            <a:r>
              <a:rPr lang="en-US" b="1" dirty="0" smtClean="0"/>
              <a:t>p45-50 on projectile motion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18800</TotalTime>
  <Words>494</Words>
  <Application>Microsoft Office PowerPoint</Application>
  <PresentationFormat>Widescreen</PresentationFormat>
  <Paragraphs>45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Euclid Extra</vt:lpstr>
      <vt:lpstr>Euclid Symbol</vt:lpstr>
      <vt:lpstr>Wingdings 3</vt:lpstr>
      <vt:lpstr>Ion Boardroom</vt:lpstr>
      <vt:lpstr>Physics 1 –  Sept 24, 2019</vt:lpstr>
      <vt:lpstr>Objectives and Agenda</vt:lpstr>
      <vt:lpstr>Vector Darts Procedure Overview</vt:lpstr>
      <vt:lpstr>Vector Darts Data Analysis</vt:lpstr>
      <vt:lpstr>Questions overview.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189</cp:revision>
  <dcterms:created xsi:type="dcterms:W3CDTF">2015-08-11T02:33:52Z</dcterms:created>
  <dcterms:modified xsi:type="dcterms:W3CDTF">2019-09-24T02:03:52Z</dcterms:modified>
</cp:coreProperties>
</file>